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ppt/presentation.xml" ContentType="application/vnd.openxmlformats-officedocument.presentationml.presentation.main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51.png" ContentType="image/png"/>
  <Override PartName="/ppt/media/image36.png" ContentType="image/png"/>
  <Override PartName="/ppt/media/image2.png" ContentType="image/png"/>
  <Override PartName="/ppt/media/image52.png" ContentType="image/png"/>
  <Override PartName="/ppt/media/image37.png" ContentType="image/png"/>
  <Override PartName="/ppt/media/image53.png" ContentType="image/png"/>
  <Override PartName="/ppt/media/image3.png" ContentType="image/png"/>
  <Override PartName="/ppt/media/image38.png" ContentType="image/png"/>
  <Override PartName="/ppt/media/image4.png" ContentType="image/png"/>
  <Override PartName="/ppt/media/image39.png" ContentType="image/png"/>
  <Override PartName="/ppt/media/image6.png" ContentType="image/png"/>
  <Override PartName="/ppt/media/image21.png" ContentType="image/png"/>
  <Override PartName="/ppt/media/image11.png" ContentType="image/png"/>
  <Override PartName="/ppt/media/image7.png" ContentType="image/png"/>
  <Override PartName="/ppt/media/image22.png" ContentType="image/png"/>
  <Override PartName="/ppt/media/image8.png" ContentType="image/png"/>
  <Override PartName="/ppt/media/image23.png" ContentType="image/png"/>
  <Override PartName="/ppt/media/image9.png" ContentType="image/png"/>
  <Override PartName="/ppt/media/image24.png" ContentType="image/png"/>
  <Override PartName="/ppt/media/image10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8.png" ContentType="image/png"/>
  <Override PartName="/ppt/media/image19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20.png" ContentType="image/png"/>
  <Override PartName="/ppt/media/image5.png" ContentType="image/png"/>
  <Override PartName="/ppt/media/image25.png" ContentType="image/png"/>
  <Override PartName="/ppt/media/image40.png" ContentType="image/png"/>
  <Override PartName="/ppt/media/image26.png" ContentType="image/png"/>
  <Override PartName="/ppt/media/image41.png" ContentType="image/png"/>
  <Override PartName="/ppt/media/image27.png" ContentType="image/png"/>
  <Override PartName="/ppt/media/image42.png" ContentType="image/png"/>
  <Override PartName="/ppt/media/image28.png" ContentType="image/png"/>
  <Override PartName="/ppt/media/image43.png" ContentType="image/png"/>
  <Override PartName="/ppt/media/image45.png" ContentType="image/png"/>
  <Override PartName="/ppt/media/image46.png" ContentType="image/png"/>
  <Override PartName="/ppt/media/image48.png" ContentType="image/png"/>
  <Override PartName="/ppt/media/image30.png" ContentType="image/png"/>
  <Override PartName="/ppt/media/image49.png" ContentType="image/png"/>
  <Override PartName="/ppt/media/image47.png" ContentType="image/png"/>
  <Override PartName="/ppt/media/image29.png" ContentType="image/png"/>
  <Override PartName="/ppt/media/image44.png" ContentType="image/png"/>
  <Override PartName="/ppt/media/image35.png" ContentType="image/png"/>
  <Override PartName="/ppt/media/image17.png" ContentType="image/png"/>
  <Override PartName="/ppt/media/image50.png" ContentType="image/png"/>
  <Override PartName="/ppt/presProps.xml" ContentType="application/vnd.openxmlformats-officedocument.presentationml.presProps+xml"/>
  <Override PartName="/ppt/slideLayouts/slideLayout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16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2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7.xml.rels" ContentType="application/vnd.openxmlformats-package.relationships+xml"/>
  <Override PartName="/ppt/slides/_rels/slide29.xml.rels" ContentType="application/vnd.openxmlformats-package.relationships+xml"/>
  <Override PartName="/ppt/slides/_rels/slide2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20.xml.rels" ContentType="application/vnd.openxmlformats-package.relationships+xml"/>
  <Override PartName="/ppt/slides/_rels/slide27.xml.rels" ContentType="application/vnd.openxmlformats-package.relationships+xml"/>
  <Override PartName="/ppt/slides/_rels/slide13.xml.rels" ContentType="application/vnd.openxmlformats-package.relationships+xml"/>
  <Override PartName="/ppt/slides/_rels/slide5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26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9.xml.rels" ContentType="application/vnd.openxmlformats-package.relationships+xml"/>
  <Override PartName="/ppt/slides/_rels/slide19.xml.rels" ContentType="application/vnd.openxmlformats-package.relationships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30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_rels/notesSlide30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5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notesSlide30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1800" spc="-1" strike="noStrike">
                <a:latin typeface="Calibri"/>
              </a:rPr>
              <a:t>Click to move the slide</a:t>
            </a:r>
            <a:endParaRPr b="0" lang="en-IN" sz="1800" spc="-1" strike="noStrike"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FEC7E72A-11C7-4E49-A1C4-99F8C732D5FE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B6B6F79-8B19-49E2-9A52-0B5DD8479962}" type="slidenum">
              <a:rPr b="0" lang="en-IN" sz="1200" spc="-1" strike="noStrike">
                <a:latin typeface="Times New Roman"/>
              </a:rPr>
              <a:t>8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B132790-E3C6-41A2-817D-97940CEAF885}" type="slidenum">
              <a:rPr b="0" lang="en-IN" sz="1200" spc="-1" strike="noStrike">
                <a:latin typeface="Times New Roman"/>
              </a:rPr>
              <a:t>8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0A957B1-8A32-44AF-8C88-C1F4F7E59892}" type="slidenum">
              <a:rPr b="0" lang="en-IN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5688720-BF85-4B66-B043-CB7CC0FEE03D}" type="slidenum">
              <a:rPr b="0" lang="en-IN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6F2E70A-54B6-42DA-88D8-C55B8D20567B}" type="slidenum">
              <a:rPr b="0" lang="en-IN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4BBA8A5-472D-407C-B4BF-6BFEE502D637}" type="slidenum">
              <a:rPr b="0" lang="en-IN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114033C-7EB5-475A-B094-86799A6B42DB}" type="slidenum">
              <a:rPr b="0" lang="en-IN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F612124-6FF8-4E98-927F-EB88DDAEAC29}" type="slidenum">
              <a:rPr b="0" lang="en-IN" sz="1200" spc="-1" strike="noStrike">
                <a:latin typeface="Times New Roman"/>
              </a:rPr>
              <a:t>8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650BEC6-7709-4719-9E80-63C365C6A37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264600" y="-39240"/>
            <a:ext cx="11662560" cy="67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1800" spc="-1" strike="noStrike"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367600" y="2130120"/>
            <a:ext cx="6080400" cy="13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endParaRPr b="0" lang="en-IN" sz="1800" spc="-1" strike="noStrike"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367600" y="2280240"/>
            <a:ext cx="6080400" cy="13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endParaRPr b="0" lang="en-IN" sz="1800" spc="-1" strike="noStrike"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3BA9E01-5DCD-468E-A26E-CFCADCAC326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264600" y="-39240"/>
            <a:ext cx="11662560" cy="67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1800" spc="-1" strike="noStrike"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5367600" y="2130120"/>
            <a:ext cx="2967120" cy="13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endParaRPr b="0" lang="en-IN" sz="1800" spc="-1" strike="noStrike"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8483400" y="2130120"/>
            <a:ext cx="2967120" cy="13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endParaRPr b="0" lang="en-IN" sz="1800" spc="-1" strike="noStrike"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5367600" y="2280240"/>
            <a:ext cx="2967120" cy="13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endParaRPr b="0" lang="en-IN" sz="1800" spc="-1" strike="noStrike">
              <a:latin typeface="Calibri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8483400" y="2280240"/>
            <a:ext cx="2967120" cy="13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endParaRPr b="0" lang="en-IN" sz="1800" spc="-1" strike="noStrike"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F0256D6-26AE-41A4-AF95-1EE6BC6A75F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264600" y="-39240"/>
            <a:ext cx="11662560" cy="67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1800" spc="-1" strike="noStrike"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5367600" y="2130120"/>
            <a:ext cx="1957680" cy="13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endParaRPr b="0" lang="en-IN" sz="1800" spc="-1" strike="noStrike"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7423560" y="2130120"/>
            <a:ext cx="1957680" cy="13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endParaRPr b="0" lang="en-IN" sz="1800" spc="-1" strike="noStrike"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9479520" y="2130120"/>
            <a:ext cx="1957680" cy="13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endParaRPr b="0" lang="en-IN" sz="1800" spc="-1" strike="noStrike">
              <a:latin typeface="Calibri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5367600" y="2280240"/>
            <a:ext cx="1957680" cy="13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endParaRPr b="0" lang="en-IN" sz="1800" spc="-1" strike="noStrike">
              <a:latin typeface="Calibri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7423560" y="2280240"/>
            <a:ext cx="1957680" cy="13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endParaRPr b="0" lang="en-IN" sz="1800" spc="-1" strike="noStrike">
              <a:latin typeface="Calibri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9479520" y="2280240"/>
            <a:ext cx="1957680" cy="13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endParaRPr b="0" lang="en-IN" sz="1800" spc="-1" strike="noStrike"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883711C-A68A-4469-BDFC-8DAD922B361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A94E859-7591-4A66-8D61-AD3CD4DD009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264600" y="-39240"/>
            <a:ext cx="11662560" cy="67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1800" spc="-1" strike="noStrike"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5367600" y="2045520"/>
            <a:ext cx="608040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EA42187-A2E7-4527-B821-03B9123B3DE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264600" y="-39240"/>
            <a:ext cx="11662560" cy="67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1800" spc="-1" strike="noStrike"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367600" y="2130120"/>
            <a:ext cx="6080400" cy="2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800" spc="-1" strike="noStrike"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8A5DF60-B4FF-418A-AAE0-C56998CBC13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264600" y="-39240"/>
            <a:ext cx="11662560" cy="67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1800" spc="-1" strike="noStrike"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5367600" y="2130120"/>
            <a:ext cx="2967120" cy="2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800" spc="-1" strike="noStrike">
              <a:latin typeface="Calibri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8483400" y="2130120"/>
            <a:ext cx="2967120" cy="2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800" spc="-1" strike="noStrike"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98C8CAD-4337-40C7-8B05-BA908D320DC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264600" y="-39240"/>
            <a:ext cx="11662560" cy="67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1800" spc="-1" strike="noStrike"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ADF2D73-3535-411C-8A39-E14A0044385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264600" y="-39240"/>
            <a:ext cx="11662560" cy="313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643D078-1B77-4CC3-91FB-38F57923D63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264600" y="-39240"/>
            <a:ext cx="11662560" cy="67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1800" spc="-1" strike="noStrike"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5367600" y="2130120"/>
            <a:ext cx="2967120" cy="13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endParaRPr b="0" lang="en-IN" sz="1800" spc="-1" strike="noStrike"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8483400" y="2130120"/>
            <a:ext cx="2967120" cy="2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800" spc="-1" strike="noStrike"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5367600" y="2280240"/>
            <a:ext cx="2967120" cy="13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endParaRPr b="0" lang="en-IN" sz="1800" spc="-1" strike="noStrike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31BB39E-A08F-4873-A3EE-885683EA12D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264600" y="-39240"/>
            <a:ext cx="11662560" cy="67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1800" spc="-1" strike="noStrike"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367600" y="2045520"/>
            <a:ext cx="6080400" cy="45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89FD8E0-7A3E-4F57-AAE2-D4B9C3BE74A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264600" y="-39240"/>
            <a:ext cx="11662560" cy="67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1800" spc="-1" strike="noStrike"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5367600" y="2130120"/>
            <a:ext cx="2967120" cy="2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800" spc="-1" strike="noStrike"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8483400" y="2130120"/>
            <a:ext cx="2967120" cy="13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endParaRPr b="0" lang="en-IN" sz="1800" spc="-1" strike="noStrike"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8483400" y="2280240"/>
            <a:ext cx="2967120" cy="13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endParaRPr b="0" lang="en-IN" sz="1800" spc="-1" strike="noStrike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E6F4CE4-49DF-4F86-85A9-5C10CCC961D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264600" y="-39240"/>
            <a:ext cx="11662560" cy="67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1800" spc="-1" strike="noStrike"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5367600" y="2130120"/>
            <a:ext cx="2967120" cy="13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endParaRPr b="0" lang="en-IN" sz="1800" spc="-1" strike="noStrike"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8483400" y="2130120"/>
            <a:ext cx="2967120" cy="13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endParaRPr b="0" lang="en-IN" sz="1800" spc="-1" strike="noStrike">
              <a:latin typeface="Calibri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5367600" y="2280240"/>
            <a:ext cx="6080400" cy="13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endParaRPr b="0" lang="en-IN" sz="1800" spc="-1" strike="noStrike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FDDCC4C-BD6B-43ED-A636-B83A17EDD23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264600" y="-39240"/>
            <a:ext cx="11662560" cy="67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1800" spc="-1" strike="noStrike"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367600" y="2130120"/>
            <a:ext cx="6080400" cy="13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endParaRPr b="0" lang="en-IN" sz="1800" spc="-1" strike="noStrike"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367600" y="2280240"/>
            <a:ext cx="6080400" cy="13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endParaRPr b="0" lang="en-IN" sz="1800" spc="-1" strike="noStrike"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3A77F3B-F0C1-43BF-BD54-6C58F09AB2D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264600" y="-39240"/>
            <a:ext cx="11662560" cy="67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1800" spc="-1" strike="noStrike"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5367600" y="2130120"/>
            <a:ext cx="2967120" cy="13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endParaRPr b="0" lang="en-IN" sz="1800" spc="-1" strike="noStrike"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8483400" y="2130120"/>
            <a:ext cx="2967120" cy="13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endParaRPr b="0" lang="en-IN" sz="1800" spc="-1" strike="noStrike">
              <a:latin typeface="Calibri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5367600" y="2280240"/>
            <a:ext cx="2967120" cy="13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endParaRPr b="0" lang="en-IN" sz="1800" spc="-1" strike="noStrike">
              <a:latin typeface="Calibri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8483400" y="2280240"/>
            <a:ext cx="2967120" cy="13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endParaRPr b="0" lang="en-IN" sz="1800" spc="-1" strike="noStrike"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64CB68A-4D50-4463-A871-0C26C51B939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264600" y="-39240"/>
            <a:ext cx="11662560" cy="67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1800" spc="-1" strike="noStrike">
              <a:latin typeface="Calibr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5367600" y="2130120"/>
            <a:ext cx="1957680" cy="13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endParaRPr b="0" lang="en-IN" sz="1800" spc="-1" strike="noStrike">
              <a:latin typeface="Calibri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7423560" y="2130120"/>
            <a:ext cx="1957680" cy="13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endParaRPr b="0" lang="en-IN" sz="1800" spc="-1" strike="noStrike">
              <a:latin typeface="Calibri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9479520" y="2130120"/>
            <a:ext cx="1957680" cy="13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endParaRPr b="0" lang="en-IN" sz="1800" spc="-1" strike="noStrike">
              <a:latin typeface="Calibri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5367600" y="2280240"/>
            <a:ext cx="1957680" cy="13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endParaRPr b="0" lang="en-IN" sz="1800" spc="-1" strike="noStrike">
              <a:latin typeface="Calibri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7423560" y="2280240"/>
            <a:ext cx="1957680" cy="13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endParaRPr b="0" lang="en-IN" sz="1800" spc="-1" strike="noStrike">
              <a:latin typeface="Calibri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9479520" y="2280240"/>
            <a:ext cx="1957680" cy="13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endParaRPr b="0" lang="en-IN" sz="1800" spc="-1" strike="noStrike"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9F7CE86-AE02-4A60-B9A6-5ECDCB392F2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264600" y="-39240"/>
            <a:ext cx="11662560" cy="67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1800" spc="-1" strike="noStrike"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5367600" y="2130120"/>
            <a:ext cx="6080400" cy="2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800" spc="-1" strike="noStrike"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73EC891-914E-4B3F-8D3D-36093CD81C0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264600" y="-39240"/>
            <a:ext cx="11662560" cy="67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1800" spc="-1" strike="noStrike"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5367600" y="2130120"/>
            <a:ext cx="2967120" cy="2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800" spc="-1" strike="noStrike">
              <a:latin typeface="Calibri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8483400" y="2130120"/>
            <a:ext cx="2967120" cy="2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800" spc="-1" strike="noStrike"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D4A3102-E18E-4202-B1DB-FD59F068276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264600" y="-39240"/>
            <a:ext cx="11662560" cy="67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1800" spc="-1" strike="noStrike"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8E866C0-8295-451D-9595-AB4B8582FAC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264600" y="-39240"/>
            <a:ext cx="11662560" cy="313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AD76452-3F4F-4AF9-AE0F-0EE33854CCE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64600" y="-39240"/>
            <a:ext cx="11662560" cy="67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1800" spc="-1" strike="noStrike"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367600" y="2130120"/>
            <a:ext cx="2967120" cy="13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endParaRPr b="0" lang="en-IN" sz="1800" spc="-1" strike="noStrike"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8483400" y="2130120"/>
            <a:ext cx="2967120" cy="2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800" spc="-1" strike="noStrike"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367600" y="2280240"/>
            <a:ext cx="2967120" cy="13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endParaRPr b="0" lang="en-IN" sz="1800" spc="-1" strike="noStrike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A286C64-D9B9-4FC5-ABBF-C663302FAAB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264600" y="-39240"/>
            <a:ext cx="11662560" cy="67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1800" spc="-1" strike="noStrike"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367600" y="2130120"/>
            <a:ext cx="2967120" cy="2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1800" spc="-1" strike="noStrike"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8483400" y="2130120"/>
            <a:ext cx="2967120" cy="13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endParaRPr b="0" lang="en-IN" sz="1800" spc="-1" strike="noStrike"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8483400" y="2280240"/>
            <a:ext cx="2967120" cy="13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endParaRPr b="0" lang="en-IN" sz="1800" spc="-1" strike="noStrike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48E5B6D-69CF-4F17-B663-D1100BA9373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264600" y="-39240"/>
            <a:ext cx="11662560" cy="67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1800" spc="-1" strike="noStrike"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367600" y="2130120"/>
            <a:ext cx="2967120" cy="13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endParaRPr b="0" lang="en-IN" sz="1800" spc="-1" strike="noStrike"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8483400" y="2130120"/>
            <a:ext cx="2967120" cy="13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endParaRPr b="0" lang="en-IN" sz="1800" spc="-1" strike="noStrike">
              <a:latin typeface="Calibri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5367600" y="2280240"/>
            <a:ext cx="6080400" cy="13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endParaRPr b="0" lang="en-IN" sz="1800" spc="-1" strike="noStrike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E8A8570-786F-4AAF-A241-91456632B5C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bg object 16" descr=""/>
          <p:cNvPicPr/>
          <p:nvPr/>
        </p:nvPicPr>
        <p:blipFill>
          <a:blip r:embed="rId2"/>
          <a:stretch/>
        </p:blipFill>
        <p:spPr>
          <a:xfrm>
            <a:off x="8814240" y="6185160"/>
            <a:ext cx="3224880" cy="60912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600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IN" sz="6000" spc="-1" strike="noStrike">
              <a:latin typeface="Calibri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dt" idx="1"/>
          </p:nvPr>
        </p:nvSpPr>
        <p:spPr>
          <a:xfrm>
            <a:off x="609480" y="6378120"/>
            <a:ext cx="2803680" cy="27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8b8b8b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8b8b8b"/>
                </a:solidFill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ftr" idx="2"/>
          </p:nvPr>
        </p:nvSpPr>
        <p:spPr>
          <a:xfrm>
            <a:off x="4145400" y="6378120"/>
            <a:ext cx="3900960" cy="27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sldNum" idx="3"/>
          </p:nvPr>
        </p:nvSpPr>
        <p:spPr>
          <a:xfrm>
            <a:off x="8778240" y="6378120"/>
            <a:ext cx="2803680" cy="27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solidFill>
                  <a:srgbClr val="8b8b8b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8029BE0-0CDC-4115-ACE6-23D6FDEC2854}" type="slidenum">
              <a:rPr b="0" lang="en-US" sz="1400" spc="-1" strike="noStrike">
                <a:solidFill>
                  <a:srgbClr val="8b8b8b"/>
                </a:solidFill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Calibri"/>
              </a:rPr>
              <a:t>Click to edit the outline text format</a:t>
            </a:r>
            <a:endParaRPr b="0" lang="en-IN" sz="1800" spc="-1" strike="noStrike"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Calibri"/>
              </a:rPr>
              <a:t>Second Outline Level</a:t>
            </a:r>
            <a:endParaRPr b="0" lang="en-IN" sz="1800" spc="-1" strike="noStrike"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Calibri"/>
              </a:rPr>
              <a:t>Third Outline Level</a:t>
            </a:r>
            <a:endParaRPr b="0" lang="en-IN" sz="1800" spc="-1" strike="noStrike"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Calibri"/>
              </a:rPr>
              <a:t>Fourth Outline Level</a:t>
            </a:r>
            <a:endParaRPr b="0" lang="en-IN" sz="1800" spc="-1" strike="noStrike"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Calibri"/>
              </a:rPr>
              <a:t>Fifth Outline Level</a:t>
            </a:r>
            <a:endParaRPr b="0" lang="en-IN" sz="2000" spc="-1" strike="noStrike"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Calibri"/>
              </a:rPr>
              <a:t>Sixth Outline Level</a:t>
            </a:r>
            <a:endParaRPr b="0" lang="en-IN" sz="2000" spc="-1" strike="noStrike"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Calibri"/>
              </a:rPr>
              <a:t>Seventh Outline Level</a:t>
            </a:r>
            <a:endParaRPr b="0" lang="en-IN" sz="2000" spc="-1" strike="noStrike"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bg object 16" descr=""/>
          <p:cNvPicPr/>
          <p:nvPr/>
        </p:nvPicPr>
        <p:blipFill>
          <a:blip r:embed="rId2"/>
          <a:stretch/>
        </p:blipFill>
        <p:spPr>
          <a:xfrm>
            <a:off x="8814240" y="6185160"/>
            <a:ext cx="3224880" cy="609120"/>
          </a:xfrm>
          <a:prstGeom prst="rect">
            <a:avLst/>
          </a:prstGeom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264600" y="-39240"/>
            <a:ext cx="11662560" cy="67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IN" sz="4400" spc="-1" strike="noStrike">
              <a:latin typeface="Calibri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367600" y="2130120"/>
            <a:ext cx="6080400" cy="28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7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IN" sz="1870" spc="-1" strike="noStrike">
              <a:latin typeface="Calibri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ftr" idx="4"/>
          </p:nvPr>
        </p:nvSpPr>
        <p:spPr>
          <a:xfrm>
            <a:off x="4145400" y="6378120"/>
            <a:ext cx="3900960" cy="27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dt" idx="5"/>
          </p:nvPr>
        </p:nvSpPr>
        <p:spPr>
          <a:xfrm>
            <a:off x="609480" y="6378120"/>
            <a:ext cx="2803680" cy="27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b2b2b2"/>
                </a:solidFill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b2b2b2"/>
                </a:solidFill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sldNum" idx="6"/>
          </p:nvPr>
        </p:nvSpPr>
        <p:spPr>
          <a:xfrm>
            <a:off x="8778240" y="6378120"/>
            <a:ext cx="2803680" cy="27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solidFill>
                  <a:srgbClr val="b2b2b2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BAE4994-7249-4914-AAA2-BE7F68E69982}" type="slidenum">
              <a:rPr b="0" lang="en-US" sz="1400" spc="-1" strike="noStrike">
                <a:solidFill>
                  <a:srgbClr val="b2b2b2"/>
                </a:solidFill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0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4" descr="data science course training in india hyderabad by innomatics research labs  (Ebook) - Read free for 30 days"/>
          <p:cNvPicPr/>
          <p:nvPr/>
        </p:nvPicPr>
        <p:blipFill>
          <a:blip r:embed="rId1"/>
          <a:srcRect l="0" t="52194" r="0" b="0"/>
          <a:stretch/>
        </p:blipFill>
        <p:spPr>
          <a:xfrm>
            <a:off x="3694320" y="200520"/>
            <a:ext cx="5835600" cy="1168200"/>
          </a:xfrm>
          <a:prstGeom prst="rect">
            <a:avLst/>
          </a:prstGeom>
          <a:ln w="0">
            <a:noFill/>
          </a:ln>
        </p:spPr>
      </p:pic>
      <p:pic>
        <p:nvPicPr>
          <p:cNvPr id="91" name="Picture 4" descr=""/>
          <p:cNvPicPr/>
          <p:nvPr/>
        </p:nvPicPr>
        <p:blipFill>
          <a:blip r:embed="rId2"/>
          <a:stretch/>
        </p:blipFill>
        <p:spPr>
          <a:xfrm>
            <a:off x="1925280" y="200520"/>
            <a:ext cx="1598400" cy="1293120"/>
          </a:xfrm>
          <a:prstGeom prst="rect">
            <a:avLst/>
          </a:prstGeom>
          <a:ln w="0">
            <a:noFill/>
          </a:ln>
          <a:effectLst>
            <a:softEdge rad="112680"/>
          </a:effectLst>
        </p:spPr>
      </p:pic>
      <p:sp>
        <p:nvSpPr>
          <p:cNvPr id="92" name="TextBox 5"/>
          <p:cNvSpPr/>
          <p:nvPr/>
        </p:nvSpPr>
        <p:spPr>
          <a:xfrm>
            <a:off x="2805120" y="1504440"/>
            <a:ext cx="6030360" cy="173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5400" spc="-1" strike="noStrike">
                <a:solidFill>
                  <a:srgbClr val="c00000"/>
                </a:solidFill>
                <a:latin typeface="Mistral"/>
                <a:ea typeface="Yu Gothic UI Semibold"/>
              </a:rPr>
              <a:t>PRESENTATION ON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93" name="TextBox 6"/>
          <p:cNvSpPr/>
          <p:nvPr/>
        </p:nvSpPr>
        <p:spPr>
          <a:xfrm>
            <a:off x="1930680" y="3363480"/>
            <a:ext cx="8149320" cy="185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  <a:buNone/>
            </a:pPr>
            <a:r>
              <a:rPr b="1" lang="en-IN" sz="4400" spc="-1" strike="noStrike">
                <a:latin typeface="Mistral"/>
              </a:rPr>
              <a:t>OLiST </a:t>
            </a:r>
            <a:r>
              <a:rPr b="1" lang="en-IN" sz="4400" spc="-1" strike="noStrike" cap="all">
                <a:latin typeface="Mistral"/>
              </a:rPr>
              <a:t>eCommerce-Analytics - DATA SET</a:t>
            </a:r>
            <a:endParaRPr b="0" lang="en-IN" sz="4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IN" sz="2800" spc="-1" strike="noStrike">
                <a:latin typeface="Yu Gothic UI Semibold"/>
                <a:ea typeface="Yu Gothic UI Semibold"/>
              </a:rPr>
              <a:t> 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94" name="TextBox 8"/>
          <p:cNvSpPr/>
          <p:nvPr/>
        </p:nvSpPr>
        <p:spPr>
          <a:xfrm>
            <a:off x="8280000" y="4996440"/>
            <a:ext cx="5449680" cy="94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en-US" sz="2800" spc="-1" strike="noStrike">
                <a:latin typeface="Mistral"/>
                <a:ea typeface="Yu Gothic UI Semibold"/>
              </a:rPr>
              <a:t>PRESENTED BY :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800" spc="-1" strike="noStrike" cap="all">
                <a:latin typeface="Mistral"/>
                <a:ea typeface="Yu Gothic UI Semibold"/>
              </a:rPr>
              <a:t>Arabinda Sahoo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95" name="Picture 2" descr=""/>
          <p:cNvPicPr/>
          <p:nvPr/>
        </p:nvPicPr>
        <p:blipFill>
          <a:blip r:embed="rId3"/>
          <a:stretch/>
        </p:blipFill>
        <p:spPr>
          <a:xfrm>
            <a:off x="0" y="0"/>
            <a:ext cx="1809360" cy="1834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3" descr=""/>
          <p:cNvPicPr/>
          <p:nvPr/>
        </p:nvPicPr>
        <p:blipFill>
          <a:blip r:embed="rId1"/>
          <a:stretch/>
        </p:blipFill>
        <p:spPr>
          <a:xfrm>
            <a:off x="1158120" y="919440"/>
            <a:ext cx="10945800" cy="5200560"/>
          </a:xfrm>
          <a:prstGeom prst="rect">
            <a:avLst/>
          </a:prstGeom>
          <a:ln w="0">
            <a:noFill/>
          </a:ln>
        </p:spPr>
      </p:pic>
      <p:sp>
        <p:nvSpPr>
          <p:cNvPr id="125" name="TextBox 4"/>
          <p:cNvSpPr/>
          <p:nvPr/>
        </p:nvSpPr>
        <p:spPr>
          <a:xfrm>
            <a:off x="3643560" y="250200"/>
            <a:ext cx="425340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800" spc="-1" strike="noStrike">
                <a:latin typeface="Times New Roman"/>
              </a:rPr>
              <a:t>STATISTICS SUMMARY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26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1597320" cy="161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Content Placeholder 4" descr=""/>
          <p:cNvPicPr/>
          <p:nvPr/>
        </p:nvPicPr>
        <p:blipFill>
          <a:blip r:embed="rId1"/>
          <a:stretch/>
        </p:blipFill>
        <p:spPr>
          <a:xfrm>
            <a:off x="0" y="291960"/>
            <a:ext cx="10515240" cy="2925360"/>
          </a:xfrm>
          <a:prstGeom prst="rect">
            <a:avLst/>
          </a:prstGeom>
          <a:ln w="0">
            <a:noFill/>
          </a:ln>
        </p:spPr>
      </p:pic>
      <p:sp>
        <p:nvSpPr>
          <p:cNvPr id="128" name="TextBox 6"/>
          <p:cNvSpPr/>
          <p:nvPr/>
        </p:nvSpPr>
        <p:spPr>
          <a:xfrm>
            <a:off x="738720" y="3467160"/>
            <a:ext cx="10240200" cy="283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latin typeface="Times New Roman"/>
              </a:rPr>
              <a:t>Numerical Summary (describe())</a:t>
            </a:r>
            <a:endParaRPr b="0" lang="en-IN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latin typeface="Times New Roman"/>
              </a:rPr>
              <a:t>Prices, freight values, and delivery days show high variation and right-skewness, indicating diverse order sizes and shipping costs.</a:t>
            </a:r>
            <a:endParaRPr b="0" lang="en-IN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latin typeface="Times New Roman"/>
              </a:rPr>
              <a:t>Delivery days contain long tails, confirming the presence of delayed orders.</a:t>
            </a:r>
            <a:endParaRPr b="0" lang="en-IN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latin typeface="Times New Roman"/>
              </a:rPr>
              <a:t>Product weight and dimensions have outliers, which are expected in an e-commerce marketplace.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latin typeface="Times New Roman"/>
              </a:rPr>
              <a:t>Categorical Summary (describe('O'))</a:t>
            </a:r>
            <a:endParaRPr b="0" lang="en-IN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latin typeface="Times New Roman"/>
              </a:rPr>
              <a:t>Most orders are successfully delivered, making it the dominant order status.</a:t>
            </a:r>
            <a:endParaRPr b="0" lang="en-IN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latin typeface="Times New Roman"/>
              </a:rPr>
              <a:t>A small number of product categories, states, and sellers account for the majority of transactions.</a:t>
            </a:r>
            <a:endParaRPr b="0" lang="en-IN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latin typeface="Times New Roman"/>
              </a:rPr>
              <a:t>Credit card is the most commonly used payment method, and many reviews lack text feedback.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icture 3" descr=""/>
          <p:cNvPicPr/>
          <p:nvPr/>
        </p:nvPicPr>
        <p:blipFill>
          <a:blip r:embed="rId1"/>
          <a:stretch/>
        </p:blipFill>
        <p:spPr>
          <a:xfrm>
            <a:off x="1419840" y="769680"/>
            <a:ext cx="3527280" cy="5873760"/>
          </a:xfrm>
          <a:prstGeom prst="rect">
            <a:avLst/>
          </a:prstGeom>
          <a:ln w="0">
            <a:noFill/>
          </a:ln>
        </p:spPr>
      </p:pic>
      <p:sp>
        <p:nvSpPr>
          <p:cNvPr id="130" name="TextBox 8"/>
          <p:cNvSpPr/>
          <p:nvPr/>
        </p:nvSpPr>
        <p:spPr>
          <a:xfrm>
            <a:off x="3493440" y="214200"/>
            <a:ext cx="532872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800" spc="-1" strike="noStrike" cap="all">
                <a:latin typeface="Times New Roman"/>
              </a:rPr>
              <a:t>Identify MISSING VALUES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31" name="Picture 2" descr=""/>
          <p:cNvPicPr/>
          <p:nvPr/>
        </p:nvPicPr>
        <p:blipFill>
          <a:blip r:embed="rId2"/>
          <a:stretch/>
        </p:blipFill>
        <p:spPr>
          <a:xfrm>
            <a:off x="5940000" y="720000"/>
            <a:ext cx="3855960" cy="5580000"/>
          </a:xfrm>
          <a:prstGeom prst="rect">
            <a:avLst/>
          </a:prstGeom>
          <a:ln w="0">
            <a:noFill/>
          </a:ln>
        </p:spPr>
      </p:pic>
      <p:pic>
        <p:nvPicPr>
          <p:cNvPr id="132" name="Picture 4" descr=""/>
          <p:cNvPicPr/>
          <p:nvPr/>
        </p:nvPicPr>
        <p:blipFill>
          <a:blip r:embed="rId3"/>
          <a:stretch/>
        </p:blipFill>
        <p:spPr>
          <a:xfrm>
            <a:off x="0" y="-40320"/>
            <a:ext cx="1415880" cy="143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1"/>
          <p:cNvSpPr/>
          <p:nvPr/>
        </p:nvSpPr>
        <p:spPr>
          <a:xfrm flipV="1" rot="10800000">
            <a:off x="-10080" y="5219640"/>
            <a:ext cx="9550080" cy="161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ctr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Missing values are mainly concentrated in delivery-related and review comment columns, representing undelivered orders and customers who did not leave written feedback.</a:t>
            </a:r>
            <a:endParaRPr b="0" lang="en-IN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These missing values are expected in real-world e-commerce data and reflect actual business situations rather than data quality issues.</a:t>
            </a:r>
            <a:endParaRPr b="0" lang="en-IN" sz="2000" spc="-1" strike="noStrike">
              <a:latin typeface="Arial"/>
            </a:endParaRPr>
          </a:p>
        </p:txBody>
      </p:sp>
      <p:pic>
        <p:nvPicPr>
          <p:cNvPr id="134" name="Picture 4" descr=""/>
          <p:cNvPicPr/>
          <p:nvPr/>
        </p:nvPicPr>
        <p:blipFill>
          <a:blip r:embed="rId1"/>
          <a:srcRect l="5961" t="5605" r="0" b="0"/>
          <a:stretch/>
        </p:blipFill>
        <p:spPr>
          <a:xfrm>
            <a:off x="1186560" y="0"/>
            <a:ext cx="9720000" cy="5220000"/>
          </a:xfrm>
          <a:prstGeom prst="rect">
            <a:avLst/>
          </a:prstGeom>
          <a:ln w="0">
            <a:noFill/>
          </a:ln>
        </p:spPr>
      </p:pic>
      <p:pic>
        <p:nvPicPr>
          <p:cNvPr id="135" name="Picture 5" descr=""/>
          <p:cNvPicPr/>
          <p:nvPr/>
        </p:nvPicPr>
        <p:blipFill>
          <a:blip r:embed="rId2"/>
          <a:stretch/>
        </p:blipFill>
        <p:spPr>
          <a:xfrm>
            <a:off x="0" y="0"/>
            <a:ext cx="1186560" cy="120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2"/>
          <p:cNvSpPr/>
          <p:nvPr/>
        </p:nvSpPr>
        <p:spPr>
          <a:xfrm>
            <a:off x="3060720" y="203040"/>
            <a:ext cx="60703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IN" sz="3200" spc="-1" strike="noStrike">
                <a:latin typeface="Times New Roman"/>
              </a:rPr>
              <a:t>HANDLING MISSING VALUES</a:t>
            </a:r>
            <a:endParaRPr b="0" lang="en-IN" sz="3200" spc="-1" strike="noStrike">
              <a:latin typeface="Arial"/>
            </a:endParaRPr>
          </a:p>
        </p:txBody>
      </p:sp>
      <p:pic>
        <p:nvPicPr>
          <p:cNvPr id="137" name="Picture 6" descr=""/>
          <p:cNvPicPr/>
          <p:nvPr/>
        </p:nvPicPr>
        <p:blipFill>
          <a:blip r:embed="rId1"/>
          <a:srcRect l="0" t="3923" r="0" b="1422"/>
          <a:stretch/>
        </p:blipFill>
        <p:spPr>
          <a:xfrm>
            <a:off x="0" y="2622240"/>
            <a:ext cx="7423200" cy="3888360"/>
          </a:xfrm>
          <a:prstGeom prst="rect">
            <a:avLst/>
          </a:prstGeom>
          <a:ln w="0">
            <a:noFill/>
          </a:ln>
        </p:spPr>
      </p:pic>
      <p:pic>
        <p:nvPicPr>
          <p:cNvPr id="138" name="Picture 9" descr=""/>
          <p:cNvPicPr/>
          <p:nvPr/>
        </p:nvPicPr>
        <p:blipFill>
          <a:blip r:embed="rId2"/>
          <a:srcRect l="0" t="6139" r="2094" b="0"/>
          <a:stretch/>
        </p:blipFill>
        <p:spPr>
          <a:xfrm>
            <a:off x="0" y="965160"/>
            <a:ext cx="7423200" cy="1656720"/>
          </a:xfrm>
          <a:prstGeom prst="rect">
            <a:avLst/>
          </a:prstGeom>
          <a:ln w="0">
            <a:noFill/>
          </a:ln>
        </p:spPr>
      </p:pic>
      <p:sp>
        <p:nvSpPr>
          <p:cNvPr id="139" name="TextBox 11"/>
          <p:cNvSpPr/>
          <p:nvPr/>
        </p:nvSpPr>
        <p:spPr>
          <a:xfrm>
            <a:off x="7767360" y="1305000"/>
            <a:ext cx="4232880" cy="447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latin typeface="Times New Roman"/>
              </a:rPr>
              <a:t>Missing numerical product attributes were filled using the median to reduce the impact of outliers and preserve realistic values.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latin typeface="Times New Roman"/>
              </a:rPr>
              <a:t>Categorical and text fields were filled with meaningful labels such as “Unknown” and “No Comment”, ensuring data completeness without distorting business meaning.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icture 3" descr=""/>
          <p:cNvPicPr/>
          <p:nvPr/>
        </p:nvPicPr>
        <p:blipFill>
          <a:blip r:embed="rId1"/>
          <a:stretch/>
        </p:blipFill>
        <p:spPr>
          <a:xfrm>
            <a:off x="755280" y="338400"/>
            <a:ext cx="10680840" cy="3708360"/>
          </a:xfrm>
          <a:prstGeom prst="rect">
            <a:avLst/>
          </a:prstGeom>
          <a:ln w="0">
            <a:noFill/>
          </a:ln>
        </p:spPr>
      </p:pic>
      <p:sp>
        <p:nvSpPr>
          <p:cNvPr id="141" name="Rectangle 3"/>
          <p:cNvSpPr/>
          <p:nvPr/>
        </p:nvSpPr>
        <p:spPr>
          <a:xfrm flipV="1" rot="10800000">
            <a:off x="934560" y="4385160"/>
            <a:ext cx="9950400" cy="19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ctr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Payment-related columns were filled using the </a:t>
            </a:r>
            <a:r>
              <a:rPr b="1" lang="en-US" sz="2400" spc="-1" strike="noStrike">
                <a:solidFill>
                  <a:srgbClr val="000000"/>
                </a:solidFill>
                <a:latin typeface="Times New Roman"/>
              </a:rPr>
              <a:t>mode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, preserving the most common payment behavior and avoiding distortion of transaction patterns.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Missing geolocation latitude and longitude values were set to </a:t>
            </a:r>
            <a:r>
              <a:rPr b="1" lang="en-US" sz="2400" spc="-1" strike="noStrike">
                <a:solidFill>
                  <a:srgbClr val="000000"/>
                </a:solidFill>
                <a:latin typeface="Times New Roman"/>
              </a:rPr>
              <a:t>0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 to maintain dataset completeness while indicating unavailable location information.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3"/>
          <p:cNvSpPr/>
          <p:nvPr/>
        </p:nvSpPr>
        <p:spPr>
          <a:xfrm>
            <a:off x="1515600" y="230040"/>
            <a:ext cx="940608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800" spc="-1" strike="noStrike" cap="all">
                <a:latin typeface="Times New Roman"/>
              </a:rPr>
              <a:t>Checking Null values After Preprocessing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43" name="Picture 5" descr=""/>
          <p:cNvPicPr/>
          <p:nvPr/>
        </p:nvPicPr>
        <p:blipFill>
          <a:blip r:embed="rId1"/>
          <a:stretch/>
        </p:blipFill>
        <p:spPr>
          <a:xfrm>
            <a:off x="468720" y="1038240"/>
            <a:ext cx="3391560" cy="5391000"/>
          </a:xfrm>
          <a:prstGeom prst="rect">
            <a:avLst/>
          </a:prstGeom>
          <a:ln w="0">
            <a:noFill/>
          </a:ln>
        </p:spPr>
      </p:pic>
      <p:pic>
        <p:nvPicPr>
          <p:cNvPr id="144" name="Picture 7" descr=""/>
          <p:cNvPicPr/>
          <p:nvPr/>
        </p:nvPicPr>
        <p:blipFill>
          <a:blip r:embed="rId2"/>
          <a:stretch/>
        </p:blipFill>
        <p:spPr>
          <a:xfrm>
            <a:off x="3860640" y="2028600"/>
            <a:ext cx="3301920" cy="2647800"/>
          </a:xfrm>
          <a:prstGeom prst="rect">
            <a:avLst/>
          </a:prstGeom>
          <a:ln w="0">
            <a:noFill/>
          </a:ln>
        </p:spPr>
      </p:pic>
      <p:sp>
        <p:nvSpPr>
          <p:cNvPr id="145" name="TextBox 8"/>
          <p:cNvSpPr/>
          <p:nvPr/>
        </p:nvSpPr>
        <p:spPr>
          <a:xfrm rot="10800000">
            <a:off x="11628360" y="4808160"/>
            <a:ext cx="1205640" cy="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Rectangle 1"/>
          <p:cNvSpPr/>
          <p:nvPr/>
        </p:nvSpPr>
        <p:spPr>
          <a:xfrm flipV="1" rot="10800000">
            <a:off x="7337880" y="1800000"/>
            <a:ext cx="4608720" cy="374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ctr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After preprocessing, all critical columns have been successfully handled, and the dataset contains no missing values that impact analysis.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This confirms that the dataset is clean, consistent, and ready for exploratory analysis and business insights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Box 3"/>
          <p:cNvSpPr/>
          <p:nvPr/>
        </p:nvSpPr>
        <p:spPr>
          <a:xfrm>
            <a:off x="2036160" y="196200"/>
            <a:ext cx="884304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IN" sz="3000" spc="-1" strike="noStrike" cap="all">
                <a:latin typeface="Times New Roman"/>
              </a:rPr>
              <a:t>Data Analysis through Visualizations</a:t>
            </a:r>
            <a:endParaRPr b="0" lang="en-IN" sz="3000" spc="-1" strike="noStrike">
              <a:latin typeface="Arial"/>
            </a:endParaRPr>
          </a:p>
        </p:txBody>
      </p:sp>
      <p:sp>
        <p:nvSpPr>
          <p:cNvPr id="148" name="TextBox 4"/>
          <p:cNvSpPr/>
          <p:nvPr/>
        </p:nvSpPr>
        <p:spPr>
          <a:xfrm>
            <a:off x="4049280" y="750240"/>
            <a:ext cx="56131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IN" sz="2400" spc="-1" strike="noStrike" cap="all">
                <a:latin typeface="Times New Roman"/>
              </a:rPr>
              <a:t>Univariate Analysis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149" name="Picture 6" descr=""/>
          <p:cNvPicPr/>
          <p:nvPr/>
        </p:nvPicPr>
        <p:blipFill>
          <a:blip r:embed="rId1"/>
          <a:srcRect l="0" t="0" r="9713" b="0"/>
          <a:stretch/>
        </p:blipFill>
        <p:spPr>
          <a:xfrm>
            <a:off x="198000" y="1150920"/>
            <a:ext cx="6307200" cy="5173920"/>
          </a:xfrm>
          <a:prstGeom prst="rect">
            <a:avLst/>
          </a:prstGeom>
          <a:ln w="0">
            <a:noFill/>
          </a:ln>
        </p:spPr>
      </p:pic>
      <p:sp>
        <p:nvSpPr>
          <p:cNvPr id="150" name="TextBox 10"/>
          <p:cNvSpPr/>
          <p:nvPr/>
        </p:nvSpPr>
        <p:spPr>
          <a:xfrm>
            <a:off x="6614640" y="2751840"/>
            <a:ext cx="6095520" cy="14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 u="sng">
                <a:uFillTx/>
                <a:latin typeface="Times New Roman"/>
              </a:rPr>
              <a:t>Order Status:</a:t>
            </a:r>
            <a:br>
              <a:rPr sz="1800"/>
            </a:br>
            <a:r>
              <a:rPr b="0" lang="en-US" sz="1800" spc="-1" strike="noStrike">
                <a:latin typeface="Times New Roman"/>
              </a:rPr>
              <a:t>The vast majority of orders are </a:t>
            </a:r>
            <a:r>
              <a:rPr b="1" lang="en-US" sz="1800" spc="-1" strike="noStrike">
                <a:latin typeface="Times New Roman"/>
              </a:rPr>
              <a:t>delivered</a:t>
            </a:r>
            <a:r>
              <a:rPr b="0" lang="en-US" sz="1800" spc="-1" strike="noStrike">
                <a:latin typeface="Times New Roman"/>
              </a:rPr>
              <a:t>, indicating strong order fulfillment performance, while cancellations and unavailable orders form only a small fraction of total transactions.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151" name="Picture 11" descr=""/>
          <p:cNvPicPr/>
          <p:nvPr/>
        </p:nvPicPr>
        <p:blipFill>
          <a:blip r:embed="rId2"/>
          <a:stretch/>
        </p:blipFill>
        <p:spPr>
          <a:xfrm>
            <a:off x="0" y="0"/>
            <a:ext cx="1106640" cy="1121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3"/>
          <p:cNvSpPr/>
          <p:nvPr/>
        </p:nvSpPr>
        <p:spPr>
          <a:xfrm>
            <a:off x="5962680" y="2690280"/>
            <a:ext cx="6135840" cy="14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 u="sng">
                <a:uFillTx/>
                <a:latin typeface="Times New Roman"/>
              </a:rPr>
              <a:t>Insights from Categorical Distributions: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1800" spc="-1" strike="noStrike" u="sng">
                <a:uFillTx/>
                <a:latin typeface="Times New Roman"/>
              </a:rPr>
              <a:t>Payment Type:</a:t>
            </a:r>
            <a:br>
              <a:rPr sz="1800"/>
            </a:br>
            <a:r>
              <a:rPr b="0" lang="en-US" sz="1800" spc="-1" strike="noStrike">
                <a:latin typeface="Times New Roman"/>
              </a:rPr>
              <a:t>Credit cards dominate as the primary payment method, followed by bolete, showing a strong preference for card-based payments among customers.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153" name="Picture 8" descr=""/>
          <p:cNvPicPr/>
          <p:nvPr/>
        </p:nvPicPr>
        <p:blipFill>
          <a:blip r:embed="rId1"/>
          <a:stretch/>
        </p:blipFill>
        <p:spPr>
          <a:xfrm>
            <a:off x="231840" y="1029960"/>
            <a:ext cx="5708160" cy="5173920"/>
          </a:xfrm>
          <a:prstGeom prst="rect">
            <a:avLst/>
          </a:prstGeom>
          <a:ln w="0">
            <a:noFill/>
          </a:ln>
        </p:spPr>
      </p:pic>
      <p:pic>
        <p:nvPicPr>
          <p:cNvPr id="154" name="Picture 4" descr=""/>
          <p:cNvPicPr/>
          <p:nvPr/>
        </p:nvPicPr>
        <p:blipFill>
          <a:blip r:embed="rId2"/>
          <a:stretch/>
        </p:blipFill>
        <p:spPr>
          <a:xfrm>
            <a:off x="0" y="0"/>
            <a:ext cx="1072440" cy="1087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6" descr=""/>
          <p:cNvPicPr/>
          <p:nvPr/>
        </p:nvPicPr>
        <p:blipFill>
          <a:blip r:embed="rId1"/>
          <a:stretch/>
        </p:blipFill>
        <p:spPr>
          <a:xfrm>
            <a:off x="0" y="0"/>
            <a:ext cx="1338480" cy="1356840"/>
          </a:xfrm>
          <a:prstGeom prst="rect">
            <a:avLst/>
          </a:prstGeom>
          <a:ln w="0">
            <a:noFill/>
          </a:ln>
        </p:spPr>
      </p:pic>
      <p:pic>
        <p:nvPicPr>
          <p:cNvPr id="156" name="Picture 7" descr=""/>
          <p:cNvPicPr/>
          <p:nvPr/>
        </p:nvPicPr>
        <p:blipFill>
          <a:blip r:embed="rId2"/>
          <a:srcRect l="4432" t="2440" r="3562" b="343"/>
          <a:stretch/>
        </p:blipFill>
        <p:spPr>
          <a:xfrm>
            <a:off x="311400" y="1001520"/>
            <a:ext cx="6239520" cy="5105160"/>
          </a:xfrm>
          <a:prstGeom prst="rect">
            <a:avLst/>
          </a:prstGeom>
          <a:ln w="0">
            <a:noFill/>
          </a:ln>
        </p:spPr>
      </p:pic>
      <p:sp>
        <p:nvSpPr>
          <p:cNvPr id="157" name="TextBox 9"/>
          <p:cNvSpPr/>
          <p:nvPr/>
        </p:nvSpPr>
        <p:spPr>
          <a:xfrm>
            <a:off x="7125120" y="1988640"/>
            <a:ext cx="4754880" cy="255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latin typeface="Times New Roman"/>
              </a:rPr>
              <a:t>Product prices and other monetary variables are highly right-skewed, with most values at the lower range and a few high-priced outliers typical of e-commerce data.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58" name="TextBox 11"/>
          <p:cNvSpPr/>
          <p:nvPr/>
        </p:nvSpPr>
        <p:spPr>
          <a:xfrm>
            <a:off x="7323480" y="739800"/>
            <a:ext cx="609732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800" spc="-1" strike="noStrike">
                <a:latin typeface="Times New Roman"/>
              </a:rPr>
              <a:t>Distribution Plot Insights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1"/>
          <p:cNvSpPr/>
          <p:nvPr/>
        </p:nvSpPr>
        <p:spPr>
          <a:xfrm>
            <a:off x="3821760" y="253800"/>
            <a:ext cx="577908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4000" spc="-1" strike="noStrike">
                <a:latin typeface="Times New Roman"/>
              </a:rPr>
              <a:t>INTRODUCTION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97" name="Rectangle 3"/>
          <p:cNvSpPr/>
          <p:nvPr/>
        </p:nvSpPr>
        <p:spPr>
          <a:xfrm>
            <a:off x="1509840" y="1472760"/>
            <a:ext cx="9598320" cy="435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ctr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E-commerce growth demands data-driven decisions to improve customer experience and operational efficiency.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This project analyzes the List Brazilian E-commerce Dataset covering orders, customers, sellers, products, payments, reviews, delivery timelines, and geolocation.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Despite strong sales, List faces challenges such as delivery delays, high logistics costs, uneven seller performance, and low customer ratings.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The analysis aims to uncover key patterns in customer behavior, delivery performance, payment trends, and product categories.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Insights from this study support logistics optimization, seller improvement, and better customer satisfaction.</a:t>
            </a:r>
            <a:endParaRPr b="0" lang="en-IN" sz="2000" spc="-1" strike="noStrike">
              <a:latin typeface="Arial"/>
            </a:endParaRPr>
          </a:p>
        </p:txBody>
      </p:sp>
      <p:pic>
        <p:nvPicPr>
          <p:cNvPr id="98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1509480" cy="153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icture 5" descr=""/>
          <p:cNvPicPr/>
          <p:nvPr/>
        </p:nvPicPr>
        <p:blipFill>
          <a:blip r:embed="rId1"/>
          <a:srcRect l="2034" t="5633" r="0" b="0"/>
          <a:stretch/>
        </p:blipFill>
        <p:spPr>
          <a:xfrm>
            <a:off x="540000" y="1130760"/>
            <a:ext cx="5951880" cy="5105160"/>
          </a:xfrm>
          <a:prstGeom prst="rect">
            <a:avLst/>
          </a:prstGeom>
          <a:ln w="0">
            <a:noFill/>
          </a:ln>
        </p:spPr>
      </p:pic>
      <p:pic>
        <p:nvPicPr>
          <p:cNvPr id="160" name="Picture 4" descr=""/>
          <p:cNvPicPr/>
          <p:nvPr/>
        </p:nvPicPr>
        <p:blipFill>
          <a:blip r:embed="rId2"/>
          <a:stretch/>
        </p:blipFill>
        <p:spPr>
          <a:xfrm>
            <a:off x="0" y="0"/>
            <a:ext cx="1338480" cy="1356840"/>
          </a:xfrm>
          <a:prstGeom prst="rect">
            <a:avLst/>
          </a:prstGeom>
          <a:ln w="0">
            <a:noFill/>
          </a:ln>
        </p:spPr>
      </p:pic>
      <p:sp>
        <p:nvSpPr>
          <p:cNvPr id="161" name="Rectangle 1"/>
          <p:cNvSpPr/>
          <p:nvPr/>
        </p:nvSpPr>
        <p:spPr>
          <a:xfrm flipV="1" rot="10800000">
            <a:off x="6510960" y="2096640"/>
            <a:ext cx="5054400" cy="228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ctr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latin typeface="Times New Roman"/>
              </a:rPr>
              <a:t>Delivery time is right-skewed, with most orders delivered quickly but a long tail of delayed deliveries highlighting logistics inefficiencies that negatively impact customer satisfaction.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62" name="TextBox 8"/>
          <p:cNvSpPr/>
          <p:nvPr/>
        </p:nvSpPr>
        <p:spPr>
          <a:xfrm>
            <a:off x="6189120" y="614520"/>
            <a:ext cx="609732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IN" sz="2800" spc="-1" strike="noStrike">
                <a:latin typeface="Times New Roman"/>
              </a:rPr>
              <a:t>Delivery Days Distribution – Insights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icture 6" descr=""/>
          <p:cNvPicPr/>
          <p:nvPr/>
        </p:nvPicPr>
        <p:blipFill>
          <a:blip r:embed="rId1"/>
          <a:stretch/>
        </p:blipFill>
        <p:spPr>
          <a:xfrm>
            <a:off x="0" y="0"/>
            <a:ext cx="1338480" cy="1356840"/>
          </a:xfrm>
          <a:prstGeom prst="rect">
            <a:avLst/>
          </a:prstGeom>
          <a:ln w="0">
            <a:noFill/>
          </a:ln>
        </p:spPr>
      </p:pic>
      <p:pic>
        <p:nvPicPr>
          <p:cNvPr id="164" name="Picture 7" descr=""/>
          <p:cNvPicPr/>
          <p:nvPr/>
        </p:nvPicPr>
        <p:blipFill>
          <a:blip r:embed="rId2"/>
          <a:srcRect l="0" t="0" r="16669" b="0"/>
          <a:stretch/>
        </p:blipFill>
        <p:spPr>
          <a:xfrm>
            <a:off x="560160" y="808560"/>
            <a:ext cx="5663880" cy="5473800"/>
          </a:xfrm>
          <a:prstGeom prst="rect">
            <a:avLst/>
          </a:prstGeom>
          <a:ln w="0">
            <a:noFill/>
          </a:ln>
        </p:spPr>
      </p:pic>
      <p:sp>
        <p:nvSpPr>
          <p:cNvPr id="165" name="TextBox 9"/>
          <p:cNvSpPr/>
          <p:nvPr/>
        </p:nvSpPr>
        <p:spPr>
          <a:xfrm>
            <a:off x="7019640" y="416880"/>
            <a:ext cx="609732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IN" sz="2800" spc="-1" strike="noStrike">
                <a:latin typeface="Times New Roman"/>
              </a:rPr>
              <a:t>Boxplot (Outlier) Analysis 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66" name="TextBox 11"/>
          <p:cNvSpPr/>
          <p:nvPr/>
        </p:nvSpPr>
        <p:spPr>
          <a:xfrm>
            <a:off x="6495480" y="2186640"/>
            <a:ext cx="5560560" cy="22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latin typeface="Times New Roman"/>
              </a:rPr>
              <a:t>Boxplots show significant upper outliers in price, freight, delivery days, and product dimensions, reflecting real e-commerce diversity such as premium products, bulky items, and remote deliveries.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icture 5" descr=""/>
          <p:cNvPicPr/>
          <p:nvPr/>
        </p:nvPicPr>
        <p:blipFill>
          <a:blip r:embed="rId1"/>
          <a:srcRect l="0" t="2336" r="0" b="0"/>
          <a:stretch/>
        </p:blipFill>
        <p:spPr>
          <a:xfrm>
            <a:off x="180000" y="954360"/>
            <a:ext cx="6400440" cy="5345640"/>
          </a:xfrm>
          <a:prstGeom prst="rect">
            <a:avLst/>
          </a:prstGeom>
          <a:ln w="0">
            <a:noFill/>
          </a:ln>
        </p:spPr>
      </p:pic>
      <p:pic>
        <p:nvPicPr>
          <p:cNvPr id="168" name="Picture 1" descr=""/>
          <p:cNvPicPr/>
          <p:nvPr/>
        </p:nvPicPr>
        <p:blipFill>
          <a:blip r:embed="rId2"/>
          <a:stretch/>
        </p:blipFill>
        <p:spPr>
          <a:xfrm>
            <a:off x="0" y="0"/>
            <a:ext cx="1231560" cy="1248840"/>
          </a:xfrm>
          <a:prstGeom prst="rect">
            <a:avLst/>
          </a:prstGeom>
          <a:ln w="0">
            <a:noFill/>
          </a:ln>
        </p:spPr>
      </p:pic>
      <p:sp>
        <p:nvSpPr>
          <p:cNvPr id="169" name="TextBox 4"/>
          <p:cNvSpPr/>
          <p:nvPr/>
        </p:nvSpPr>
        <p:spPr>
          <a:xfrm>
            <a:off x="6417720" y="494640"/>
            <a:ext cx="609732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IN" sz="2800" spc="-1" strike="noStrike">
                <a:latin typeface="Times New Roman"/>
              </a:rPr>
              <a:t>Delivery Days – Boxplot Insights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70" name="Rectangle 1"/>
          <p:cNvSpPr/>
          <p:nvPr/>
        </p:nvSpPr>
        <p:spPr>
          <a:xfrm flipV="1" rot="10800000">
            <a:off x="6324840" y="2274120"/>
            <a:ext cx="5476320" cy="19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ctr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latin typeface="Times New Roman"/>
              </a:rPr>
              <a:t>Most orders are delivered within a consistent time range, but extreme delivery delays reveal regional or seller-level logistics inefficiencies that negatively impact customer satisfaction.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icture 5" descr=""/>
          <p:cNvPicPr/>
          <p:nvPr/>
        </p:nvPicPr>
        <p:blipFill>
          <a:blip r:embed="rId1"/>
          <a:srcRect l="2039" t="2660" r="0" b="1571"/>
          <a:stretch/>
        </p:blipFill>
        <p:spPr>
          <a:xfrm>
            <a:off x="1502280" y="903600"/>
            <a:ext cx="9424440" cy="5216400"/>
          </a:xfrm>
          <a:prstGeom prst="rect">
            <a:avLst/>
          </a:prstGeom>
          <a:ln w="0">
            <a:noFill/>
          </a:ln>
        </p:spPr>
      </p:pic>
      <p:pic>
        <p:nvPicPr>
          <p:cNvPr id="172" name="Picture 6" descr=""/>
          <p:cNvPicPr/>
          <p:nvPr/>
        </p:nvPicPr>
        <p:blipFill>
          <a:blip r:embed="rId2"/>
          <a:stretch/>
        </p:blipFill>
        <p:spPr>
          <a:xfrm>
            <a:off x="0" y="0"/>
            <a:ext cx="1338480" cy="1356840"/>
          </a:xfrm>
          <a:prstGeom prst="rect">
            <a:avLst/>
          </a:prstGeom>
          <a:ln w="0">
            <a:noFill/>
          </a:ln>
        </p:spPr>
      </p:pic>
      <p:sp>
        <p:nvSpPr>
          <p:cNvPr id="173" name="TextBox 8"/>
          <p:cNvSpPr/>
          <p:nvPr/>
        </p:nvSpPr>
        <p:spPr>
          <a:xfrm>
            <a:off x="3165840" y="155520"/>
            <a:ext cx="609732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IN" sz="2800" spc="-1" strike="noStrike">
                <a:latin typeface="Times New Roman"/>
              </a:rPr>
              <a:t>Customer City Distribution – Insights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3"/>
          <p:cNvSpPr/>
          <p:nvPr/>
        </p:nvSpPr>
        <p:spPr>
          <a:xfrm>
            <a:off x="3556080" y="154080"/>
            <a:ext cx="60955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IN" sz="3200" spc="-1" strike="noStrike" cap="all">
                <a:latin typeface="Times New Roman"/>
              </a:rPr>
              <a:t>Bivariate Analysis</a:t>
            </a:r>
            <a:endParaRPr b="0" lang="en-IN" sz="3200" spc="-1" strike="noStrike">
              <a:latin typeface="Arial"/>
            </a:endParaRPr>
          </a:p>
        </p:txBody>
      </p:sp>
      <p:pic>
        <p:nvPicPr>
          <p:cNvPr id="175" name="Picture 10" descr=""/>
          <p:cNvPicPr/>
          <p:nvPr/>
        </p:nvPicPr>
        <p:blipFill>
          <a:blip r:embed="rId1"/>
          <a:stretch/>
        </p:blipFill>
        <p:spPr>
          <a:xfrm>
            <a:off x="0" y="0"/>
            <a:ext cx="1186560" cy="1202760"/>
          </a:xfrm>
          <a:prstGeom prst="rect">
            <a:avLst/>
          </a:prstGeom>
          <a:ln w="0">
            <a:noFill/>
          </a:ln>
        </p:spPr>
      </p:pic>
      <p:pic>
        <p:nvPicPr>
          <p:cNvPr id="176" name="Picture 11" descr=""/>
          <p:cNvPicPr/>
          <p:nvPr/>
        </p:nvPicPr>
        <p:blipFill>
          <a:blip r:embed="rId2"/>
          <a:stretch/>
        </p:blipFill>
        <p:spPr>
          <a:xfrm>
            <a:off x="185760" y="861840"/>
            <a:ext cx="6591240" cy="5842080"/>
          </a:xfrm>
          <a:prstGeom prst="rect">
            <a:avLst/>
          </a:prstGeom>
          <a:ln w="0">
            <a:noFill/>
          </a:ln>
        </p:spPr>
      </p:pic>
      <p:sp>
        <p:nvSpPr>
          <p:cNvPr id="177" name="TextBox 13"/>
          <p:cNvSpPr/>
          <p:nvPr/>
        </p:nvSpPr>
        <p:spPr>
          <a:xfrm>
            <a:off x="6736320" y="861840"/>
            <a:ext cx="58312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latin typeface="Times New Roman"/>
              </a:rPr>
              <a:t>Delivery Days vs Review Score – Insights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78" name="Rectangle 1"/>
          <p:cNvSpPr/>
          <p:nvPr/>
        </p:nvSpPr>
        <p:spPr>
          <a:xfrm flipV="1" rot="10800000">
            <a:off x="7069320" y="2286000"/>
            <a:ext cx="4827240" cy="228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ctr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latin typeface="Times New Roman"/>
              </a:rPr>
              <a:t>Late deliveries are associated with significantly longer delivery times and lower review scores, while on-time deliveries show shorter durations and higher customer satisfaction</a:t>
            </a:r>
            <a:r>
              <a:rPr b="0" lang="en-US" sz="2000" spc="-1" strike="noStrike">
                <a:latin typeface="Times New Roman"/>
              </a:rPr>
              <a:t>.</a:t>
            </a:r>
            <a:endParaRPr b="0" lang="en-IN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Picture 1" descr=""/>
          <p:cNvPicPr/>
          <p:nvPr/>
        </p:nvPicPr>
        <p:blipFill>
          <a:blip r:embed="rId1"/>
          <a:stretch/>
        </p:blipFill>
        <p:spPr>
          <a:xfrm>
            <a:off x="0" y="0"/>
            <a:ext cx="1173960" cy="1190160"/>
          </a:xfrm>
          <a:prstGeom prst="rect">
            <a:avLst/>
          </a:prstGeom>
          <a:ln w="0">
            <a:noFill/>
          </a:ln>
        </p:spPr>
      </p:pic>
      <p:pic>
        <p:nvPicPr>
          <p:cNvPr id="180" name="Picture 2" descr=""/>
          <p:cNvPicPr/>
          <p:nvPr/>
        </p:nvPicPr>
        <p:blipFill>
          <a:blip r:embed="rId2"/>
          <a:srcRect l="3823" t="911" r="8732" b="0"/>
          <a:stretch/>
        </p:blipFill>
        <p:spPr>
          <a:xfrm>
            <a:off x="477000" y="830520"/>
            <a:ext cx="6002640" cy="5517720"/>
          </a:xfrm>
          <a:prstGeom prst="rect">
            <a:avLst/>
          </a:prstGeom>
          <a:ln w="0">
            <a:noFill/>
          </a:ln>
        </p:spPr>
      </p:pic>
      <p:sp>
        <p:nvSpPr>
          <p:cNvPr id="181" name="Rectangle 1"/>
          <p:cNvSpPr/>
          <p:nvPr/>
        </p:nvSpPr>
        <p:spPr>
          <a:xfrm flipV="1" rot="10800000">
            <a:off x="7077960" y="2154960"/>
            <a:ext cx="4707720" cy="228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ctr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latin typeface="Times New Roman"/>
              </a:rPr>
              <a:t>On-time deliveries receive higher ratings while late deliveries are strongly associated with low reviews, confirming delivery timeliness as a key driver of customer satisfaction.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82" name="TextBox 8"/>
          <p:cNvSpPr/>
          <p:nvPr/>
        </p:nvSpPr>
        <p:spPr>
          <a:xfrm>
            <a:off x="6479640" y="509400"/>
            <a:ext cx="65624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latin typeface="Times New Roman"/>
              </a:rPr>
              <a:t>Late Delivery vs Review Score – Insights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Picture 5" descr=""/>
          <p:cNvPicPr/>
          <p:nvPr/>
        </p:nvPicPr>
        <p:blipFill>
          <a:blip r:embed="rId1"/>
          <a:stretch/>
        </p:blipFill>
        <p:spPr>
          <a:xfrm>
            <a:off x="228960" y="300960"/>
            <a:ext cx="7324560" cy="6256080"/>
          </a:xfrm>
          <a:prstGeom prst="rect">
            <a:avLst/>
          </a:prstGeom>
          <a:ln w="0">
            <a:noFill/>
          </a:ln>
        </p:spPr>
      </p:pic>
      <p:sp>
        <p:nvSpPr>
          <p:cNvPr id="184" name="TextBox 7"/>
          <p:cNvSpPr/>
          <p:nvPr/>
        </p:nvSpPr>
        <p:spPr>
          <a:xfrm>
            <a:off x="7669080" y="322560"/>
            <a:ext cx="60973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latin typeface="Times New Roman"/>
              </a:rPr>
              <a:t>Average Delivery Days by State 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85" name="Rectangle 1"/>
          <p:cNvSpPr/>
          <p:nvPr/>
        </p:nvSpPr>
        <p:spPr>
          <a:xfrm flipV="1" rot="10800000">
            <a:off x="7669080" y="2031840"/>
            <a:ext cx="4327920" cy="228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ctr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latin typeface="Times New Roman"/>
              </a:rPr>
              <a:t>States near major logistics hubs have shorter delivery times, while remote northern regions face longer deliveries due to infrastructure and distance challenges.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icture 2" descr=""/>
          <p:cNvPicPr/>
          <p:nvPr/>
        </p:nvPicPr>
        <p:blipFill>
          <a:blip r:embed="rId1"/>
          <a:srcRect l="4239" t="0" r="13278" b="0"/>
          <a:stretch/>
        </p:blipFill>
        <p:spPr>
          <a:xfrm>
            <a:off x="72000" y="360"/>
            <a:ext cx="6997320" cy="6857640"/>
          </a:xfrm>
          <a:prstGeom prst="rect">
            <a:avLst/>
          </a:prstGeom>
          <a:ln w="0">
            <a:noFill/>
          </a:ln>
        </p:spPr>
      </p:pic>
      <p:sp>
        <p:nvSpPr>
          <p:cNvPr id="187" name="TextBox 4"/>
          <p:cNvSpPr/>
          <p:nvPr/>
        </p:nvSpPr>
        <p:spPr>
          <a:xfrm>
            <a:off x="7377120" y="2117520"/>
            <a:ext cx="4814640" cy="19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latin typeface="Times New Roman"/>
              </a:rPr>
              <a:t>Longer delivery times strongly lead to late deliveries and lower review scores, while payment behavior shows little influence on customer satisfaction.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88" name="TextBox 6"/>
          <p:cNvSpPr/>
          <p:nvPr/>
        </p:nvSpPr>
        <p:spPr>
          <a:xfrm>
            <a:off x="7216560" y="459000"/>
            <a:ext cx="61070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IN" sz="2400" spc="-1" strike="noStrike">
                <a:latin typeface="Times New Roman"/>
              </a:rPr>
              <a:t>Correlation Analysis – Key Insights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icture 3" descr=""/>
          <p:cNvPicPr/>
          <p:nvPr/>
        </p:nvPicPr>
        <p:blipFill>
          <a:blip r:embed="rId1"/>
          <a:stretch/>
        </p:blipFill>
        <p:spPr>
          <a:xfrm>
            <a:off x="2322360" y="47880"/>
            <a:ext cx="6857640" cy="6612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Box 2"/>
          <p:cNvSpPr/>
          <p:nvPr/>
        </p:nvSpPr>
        <p:spPr>
          <a:xfrm>
            <a:off x="1308960" y="1067760"/>
            <a:ext cx="9826920" cy="502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-1" strike="noStrike">
                <a:latin typeface="Arial"/>
              </a:rPr>
              <a:t>The analysis provides a comprehensive view of customer behavior, seller performance, logistics efficiency, payment patterns, and product trends by integrating multiple List datasets.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-1" strike="noStrike">
                <a:latin typeface="Arial"/>
              </a:rPr>
              <a:t>Delivery performance is the most critical factor affecting customer satisfaction; late deliveries strongly lead to low review scores, especially in remote regions.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-1" strike="noStrike">
                <a:latin typeface="Arial"/>
              </a:rPr>
              <a:t>Sales follow an 80/20 pattern, where a small number of product categories and sellers generate most of the revenue.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-1" strike="noStrike">
                <a:latin typeface="Arial"/>
              </a:rPr>
              <a:t>Credit cards dominate payment methods, and higher-value orders are commonly paid in installments, with no major impact on delivery timelines.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-1" strike="noStrike">
                <a:latin typeface="Arial"/>
              </a:rPr>
              <a:t>Orders are highly concentrated in southeastern states (SP, RJ, MG), while distant regions face higher freight costs and longer delivery times.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-1" strike="noStrike">
                <a:latin typeface="Arial"/>
              </a:rPr>
              <a:t>Operational outliers in price, weight, and freight reflect real business diversity, but consistent late shipping by some sellers highlights areas for logistics optimization.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91" name="TextBox 5"/>
          <p:cNvSpPr/>
          <p:nvPr/>
        </p:nvSpPr>
        <p:spPr>
          <a:xfrm>
            <a:off x="1239120" y="253440"/>
            <a:ext cx="101952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 cap="all">
                <a:latin typeface="Times New Roman"/>
              </a:rPr>
              <a:t>Conclusion – List E-commerce Analysis</a:t>
            </a: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1"/>
          <p:cNvSpPr/>
          <p:nvPr/>
        </p:nvSpPr>
        <p:spPr>
          <a:xfrm>
            <a:off x="3599280" y="307080"/>
            <a:ext cx="57391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IN" sz="3600" spc="-1" strike="noStrike" cap="all">
                <a:latin typeface="Times New Roman"/>
              </a:rPr>
              <a:t>Dataset Overview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00" name="TextBox 2"/>
          <p:cNvSpPr/>
          <p:nvPr/>
        </p:nvSpPr>
        <p:spPr>
          <a:xfrm>
            <a:off x="5693400" y="4929120"/>
            <a:ext cx="1843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Rectangle 1"/>
          <p:cNvSpPr/>
          <p:nvPr/>
        </p:nvSpPr>
        <p:spPr>
          <a:xfrm flipV="1" rot="10800000">
            <a:off x="1314720" y="1706040"/>
            <a:ext cx="10184400" cy="344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ctr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The dataset contains ~120,000 rows and ~45 columns, created by merging multiple List e-commerce datasets.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It represents Brazilian online marketplace transactions, covering orders, customers, sellers, products, payments, reviews, delivery, and geolocation.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Key features include order status, product category, price, freight value, payment details, and review scores.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The dataset consists of categorical, numerical, and datetime columns, suitable for business and operational analysis.</a:t>
            </a:r>
            <a:endParaRPr b="0" lang="en-IN" sz="2000" spc="-1" strike="noStrike">
              <a:latin typeface="Arial"/>
            </a:endParaRPr>
          </a:p>
        </p:txBody>
      </p:sp>
      <p:pic>
        <p:nvPicPr>
          <p:cNvPr id="102" name="Picture 5" descr=""/>
          <p:cNvPicPr/>
          <p:nvPr/>
        </p:nvPicPr>
        <p:blipFill>
          <a:blip r:embed="rId1"/>
          <a:stretch/>
        </p:blipFill>
        <p:spPr>
          <a:xfrm>
            <a:off x="0" y="-7920"/>
            <a:ext cx="1674360" cy="169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Picture 2" descr=""/>
          <p:cNvPicPr/>
          <p:nvPr/>
        </p:nvPicPr>
        <p:blipFill>
          <a:blip r:embed="rId1"/>
          <a:stretch/>
        </p:blipFill>
        <p:spPr>
          <a:xfrm>
            <a:off x="801360" y="1251360"/>
            <a:ext cx="11046960" cy="4657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Box 1"/>
          <p:cNvSpPr/>
          <p:nvPr/>
        </p:nvSpPr>
        <p:spPr>
          <a:xfrm>
            <a:off x="2617200" y="244080"/>
            <a:ext cx="74908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3600" spc="-1" strike="noStrike">
                <a:latin typeface="Times New Roman"/>
              </a:rPr>
              <a:t>KEY COLUMNS OVERVIEW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04" name="TextBox 2"/>
          <p:cNvSpPr/>
          <p:nvPr/>
        </p:nvSpPr>
        <p:spPr>
          <a:xfrm>
            <a:off x="2093040" y="884880"/>
            <a:ext cx="9807840" cy="55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latin typeface="Times New Roman"/>
              </a:rPr>
              <a:t>order_id</a:t>
            </a:r>
            <a:r>
              <a:rPr b="0" lang="en-US" sz="2000" spc="-1" strike="noStrike">
                <a:latin typeface="Times New Roman"/>
              </a:rPr>
              <a:t> – Unique identifier for each order</a:t>
            </a:r>
            <a:endParaRPr b="0" lang="en-IN" sz="2000" spc="-1" strike="noStrike">
              <a:latin typeface="Arial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latin typeface="Times New Roman"/>
              </a:rPr>
              <a:t>order status</a:t>
            </a:r>
            <a:r>
              <a:rPr b="0" lang="en-US" sz="2000" spc="-1" strike="noStrike">
                <a:latin typeface="Times New Roman"/>
              </a:rPr>
              <a:t> – Current status of the order (delivered, canceled, etc.)</a:t>
            </a:r>
            <a:endParaRPr b="0" lang="en-IN" sz="2000" spc="-1" strike="noStrike">
              <a:latin typeface="Arial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latin typeface="Times New Roman"/>
              </a:rPr>
              <a:t>order status</a:t>
            </a:r>
            <a:r>
              <a:rPr b="0" lang="en-US" sz="2000" spc="-1" strike="noStrike">
                <a:latin typeface="Times New Roman"/>
              </a:rPr>
              <a:t> – Date and time when the order was placed</a:t>
            </a:r>
            <a:endParaRPr b="0" lang="en-IN" sz="2000" spc="-1" strike="noStrike">
              <a:latin typeface="Arial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latin typeface="Times New Roman"/>
              </a:rPr>
              <a:t>order status</a:t>
            </a:r>
            <a:r>
              <a:rPr b="0" lang="en-US" sz="2000" spc="-1" strike="noStrike">
                <a:latin typeface="Times New Roman"/>
              </a:rPr>
              <a:t> – Date when the order was delivered to the customer</a:t>
            </a:r>
            <a:endParaRPr b="0" lang="en-IN" sz="2000" spc="-1" strike="noStrike">
              <a:latin typeface="Arial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latin typeface="Times New Roman"/>
              </a:rPr>
              <a:t>customer state</a:t>
            </a:r>
            <a:r>
              <a:rPr b="0" lang="en-US" sz="2000" spc="-1" strike="noStrike">
                <a:latin typeface="Times New Roman"/>
              </a:rPr>
              <a:t> – State where the customer is located</a:t>
            </a:r>
            <a:endParaRPr b="0" lang="en-IN" sz="2000" spc="-1" strike="noStrike">
              <a:latin typeface="Arial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latin typeface="Times New Roman"/>
              </a:rPr>
              <a:t>customer state</a:t>
            </a:r>
            <a:r>
              <a:rPr b="0" lang="en-US" sz="2000" spc="-1" strike="noStrike">
                <a:latin typeface="Times New Roman"/>
              </a:rPr>
              <a:t> – Product category in English</a:t>
            </a:r>
            <a:endParaRPr b="0" lang="en-IN" sz="2000" spc="-1" strike="noStrike">
              <a:latin typeface="Arial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latin typeface="Times New Roman"/>
              </a:rPr>
              <a:t>price</a:t>
            </a:r>
            <a:r>
              <a:rPr b="0" lang="en-US" sz="2000" spc="-1" strike="noStrike">
                <a:latin typeface="Times New Roman"/>
              </a:rPr>
              <a:t> – Price of the product</a:t>
            </a:r>
            <a:endParaRPr b="0" lang="en-IN" sz="2000" spc="-1" strike="noStrike">
              <a:latin typeface="Arial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latin typeface="Times New Roman"/>
              </a:rPr>
              <a:t>freight value</a:t>
            </a:r>
            <a:r>
              <a:rPr b="0" lang="en-US" sz="2000" spc="-1" strike="noStrike">
                <a:latin typeface="Times New Roman"/>
              </a:rPr>
              <a:t> – Shipping cost for the order item</a:t>
            </a:r>
            <a:endParaRPr b="0" lang="en-IN" sz="2000" spc="-1" strike="noStrike">
              <a:latin typeface="Arial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latin typeface="Times New Roman"/>
              </a:rPr>
              <a:t>seller state</a:t>
            </a:r>
            <a:r>
              <a:rPr b="0" lang="en-US" sz="2000" spc="-1" strike="noStrike">
                <a:latin typeface="Times New Roman"/>
              </a:rPr>
              <a:t> – State where the seller is located</a:t>
            </a:r>
            <a:endParaRPr b="0" lang="en-IN" sz="2000" spc="-1" strike="noStrike">
              <a:latin typeface="Arial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latin typeface="Times New Roman"/>
              </a:rPr>
              <a:t>payment type</a:t>
            </a:r>
            <a:r>
              <a:rPr b="0" lang="en-US" sz="2000" spc="-1" strike="noStrike">
                <a:latin typeface="Times New Roman"/>
              </a:rPr>
              <a:t> – Payment method used by the customer</a:t>
            </a:r>
            <a:endParaRPr b="0" lang="en-IN" sz="2000" spc="-1" strike="noStrike">
              <a:latin typeface="Arial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latin typeface="Times New Roman"/>
              </a:rPr>
              <a:t>review score</a:t>
            </a:r>
            <a:r>
              <a:rPr b="0" lang="en-US" sz="2000" spc="-1" strike="noStrike">
                <a:latin typeface="Times New Roman"/>
              </a:rPr>
              <a:t> – Customer rating for the order (1 to 5)</a:t>
            </a:r>
            <a:endParaRPr b="0" lang="en-IN" sz="2000" spc="-1" strike="noStrike">
              <a:latin typeface="Arial"/>
            </a:endParaRPr>
          </a:p>
          <a:p>
            <a:pPr marL="343080" indent="-3430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latin typeface="Times New Roman"/>
              </a:rPr>
              <a:t>delivery days</a:t>
            </a:r>
            <a:r>
              <a:rPr b="0" lang="en-US" sz="2000" spc="-1" strike="noStrike">
                <a:latin typeface="Times New Roman"/>
              </a:rPr>
              <a:t> – Number of days taken to deliver the order</a:t>
            </a:r>
            <a:endParaRPr b="0" lang="en-IN" sz="2000" spc="-1" strike="noStrike">
              <a:latin typeface="Arial"/>
            </a:endParaRPr>
          </a:p>
        </p:txBody>
      </p:sp>
      <p:pic>
        <p:nvPicPr>
          <p:cNvPr id="105" name="Picture 4" descr=""/>
          <p:cNvPicPr/>
          <p:nvPr/>
        </p:nvPicPr>
        <p:blipFill>
          <a:blip r:embed="rId1"/>
          <a:stretch/>
        </p:blipFill>
        <p:spPr>
          <a:xfrm>
            <a:off x="0" y="-39600"/>
            <a:ext cx="1632600" cy="1655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4" descr=""/>
          <p:cNvPicPr/>
          <p:nvPr/>
        </p:nvPicPr>
        <p:blipFill>
          <a:blip r:embed="rId1"/>
          <a:stretch/>
        </p:blipFill>
        <p:spPr>
          <a:xfrm>
            <a:off x="0" y="-39600"/>
            <a:ext cx="1632600" cy="1655280"/>
          </a:xfrm>
          <a:prstGeom prst="rect">
            <a:avLst/>
          </a:prstGeom>
          <a:ln w="0">
            <a:noFill/>
          </a:ln>
        </p:spPr>
      </p:pic>
      <p:sp>
        <p:nvSpPr>
          <p:cNvPr id="107" name="TextBox 7"/>
          <p:cNvSpPr/>
          <p:nvPr/>
        </p:nvSpPr>
        <p:spPr>
          <a:xfrm>
            <a:off x="1145520" y="1364760"/>
            <a:ext cx="10549080" cy="48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latin typeface="Times New Roman"/>
              </a:rPr>
              <a:t>The List dataset represents Brazilian e-commerce transactions, including orders, customers, sellers, products, payments, reviews, delivery, and geolocation data.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latin typeface="Times New Roman"/>
              </a:rPr>
              <a:t>Despite high sales volume, List faces challenges such as delivery delays, high logistics costs, low customer ratings, cancellations, and regional inefficiencies.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latin typeface="Times New Roman"/>
              </a:rPr>
              <a:t>The objective of this analysis is to understand delivery performance, customer satisfaction, sales trends, payment behavior, and geographical patterns using the merged dataset.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latin typeface="Times New Roman"/>
              </a:rPr>
              <a:t>Insights from this analysis aim to identify operational bottlenecks, improve logistics efficiency, enhance seller performance, and increase customer satisfaction.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08" name="TextBox 9"/>
          <p:cNvSpPr/>
          <p:nvPr/>
        </p:nvSpPr>
        <p:spPr>
          <a:xfrm>
            <a:off x="3477240" y="374400"/>
            <a:ext cx="60973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 cap="all">
                <a:latin typeface="Times New Roman"/>
              </a:rPr>
              <a:t>Problem Statement</a:t>
            </a:r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Box 1"/>
          <p:cNvSpPr/>
          <p:nvPr/>
        </p:nvSpPr>
        <p:spPr>
          <a:xfrm>
            <a:off x="3693240" y="251640"/>
            <a:ext cx="46717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IN" sz="3200" spc="-1" strike="noStrike" cap="all">
                <a:latin typeface="Times New Roman"/>
              </a:rPr>
              <a:t>Reading Dataset</a:t>
            </a:r>
            <a:endParaRPr b="0" lang="en-IN" sz="3200" spc="-1" strike="noStrike">
              <a:latin typeface="Arial"/>
            </a:endParaRPr>
          </a:p>
        </p:txBody>
      </p:sp>
      <p:pic>
        <p:nvPicPr>
          <p:cNvPr id="110" name="Picture 3" descr=""/>
          <p:cNvPicPr/>
          <p:nvPr/>
        </p:nvPicPr>
        <p:blipFill>
          <a:blip r:embed="rId1"/>
          <a:srcRect l="4578" t="0" r="32843" b="7480"/>
          <a:stretch/>
        </p:blipFill>
        <p:spPr>
          <a:xfrm>
            <a:off x="1978920" y="981000"/>
            <a:ext cx="7138800" cy="3343320"/>
          </a:xfrm>
          <a:prstGeom prst="rect">
            <a:avLst/>
          </a:prstGeom>
          <a:ln w="0">
            <a:noFill/>
          </a:ln>
        </p:spPr>
      </p:pic>
      <p:sp>
        <p:nvSpPr>
          <p:cNvPr id="111" name="Rectangle 1"/>
          <p:cNvSpPr/>
          <p:nvPr/>
        </p:nvSpPr>
        <p:spPr>
          <a:xfrm flipV="1" rot="10800000">
            <a:off x="1399680" y="4813200"/>
            <a:ext cx="8888760" cy="161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ctr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This step loads all raw CSV files related to customers, orders, products, sellers, payments, reviews, categories, and geolocation using pandas.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Loading these datasets separately is necessary before merging them into a single master dataset for analysis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.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112" name="Picture 4" descr=""/>
          <p:cNvPicPr/>
          <p:nvPr/>
        </p:nvPicPr>
        <p:blipFill>
          <a:blip r:embed="rId2"/>
          <a:stretch/>
        </p:blipFill>
        <p:spPr>
          <a:xfrm>
            <a:off x="0" y="0"/>
            <a:ext cx="1398960" cy="1418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2" descr=""/>
          <p:cNvPicPr/>
          <p:nvPr/>
        </p:nvPicPr>
        <p:blipFill>
          <a:blip r:embed="rId1"/>
          <a:stretch/>
        </p:blipFill>
        <p:spPr>
          <a:xfrm>
            <a:off x="2092680" y="871200"/>
            <a:ext cx="7364880" cy="3339720"/>
          </a:xfrm>
          <a:prstGeom prst="rect">
            <a:avLst/>
          </a:prstGeom>
          <a:ln w="0">
            <a:noFill/>
          </a:ln>
        </p:spPr>
      </p:pic>
      <p:sp>
        <p:nvSpPr>
          <p:cNvPr id="114" name="Rectangle 1"/>
          <p:cNvSpPr/>
          <p:nvPr/>
        </p:nvSpPr>
        <p:spPr>
          <a:xfrm flipV="1" rot="10800000">
            <a:off x="1043280" y="4573800"/>
            <a:ext cx="9843840" cy="161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ctr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This step merges all individual List datasets into a single master Data Frame using common keys such as order_id, customer, productid, and Selerix.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20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Left joins are used to preserve all order records while enriching them with customer, product, seller, payment, review, and category details for complete analysis.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15" name="TextBox 5"/>
          <p:cNvSpPr/>
          <p:nvPr/>
        </p:nvSpPr>
        <p:spPr>
          <a:xfrm>
            <a:off x="3438000" y="147960"/>
            <a:ext cx="492840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latin typeface="Times New Roman"/>
              </a:rPr>
              <a:t>MERGE THE DATASETS</a:t>
            </a:r>
            <a:endParaRPr b="0" lang="en-IN" sz="3200" spc="-1" strike="noStrike">
              <a:latin typeface="Arial"/>
            </a:endParaRPr>
          </a:p>
        </p:txBody>
      </p:sp>
      <p:pic>
        <p:nvPicPr>
          <p:cNvPr id="116" name="Picture 3" descr=""/>
          <p:cNvPicPr/>
          <p:nvPr/>
        </p:nvPicPr>
        <p:blipFill>
          <a:blip r:embed="rId2"/>
          <a:stretch/>
        </p:blipFill>
        <p:spPr>
          <a:xfrm>
            <a:off x="0" y="-2160"/>
            <a:ext cx="1722600" cy="1746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0" y="0"/>
            <a:ext cx="2692800" cy="70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Times New Roman"/>
              </a:rPr>
              <a:t>DATA SET</a:t>
            </a:r>
            <a:endParaRPr b="0" lang="en-IN" sz="3200" spc="-1" strike="noStrike">
              <a:latin typeface="Calibri"/>
            </a:endParaRPr>
          </a:p>
        </p:txBody>
      </p:sp>
      <p:pic>
        <p:nvPicPr>
          <p:cNvPr id="118" name="Picture 4" descr=""/>
          <p:cNvPicPr/>
          <p:nvPr/>
        </p:nvPicPr>
        <p:blipFill>
          <a:blip r:embed="rId1"/>
          <a:stretch/>
        </p:blipFill>
        <p:spPr>
          <a:xfrm>
            <a:off x="898200" y="480960"/>
            <a:ext cx="10784160" cy="5797080"/>
          </a:xfrm>
          <a:prstGeom prst="rect">
            <a:avLst/>
          </a:prstGeom>
          <a:ln w="0">
            <a:noFill/>
          </a:ln>
        </p:spPr>
      </p:pic>
      <p:pic>
        <p:nvPicPr>
          <p:cNvPr id="119" name="Picture 3" descr=""/>
          <p:cNvPicPr/>
          <p:nvPr/>
        </p:nvPicPr>
        <p:blipFill>
          <a:blip r:embed="rId2"/>
          <a:stretch/>
        </p:blipFill>
        <p:spPr>
          <a:xfrm>
            <a:off x="0" y="0"/>
            <a:ext cx="1491480" cy="1512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5" descr=""/>
          <p:cNvPicPr/>
          <p:nvPr/>
        </p:nvPicPr>
        <p:blipFill>
          <a:blip r:embed="rId1"/>
          <a:srcRect l="-254" t="2699" r="254" b="0"/>
          <a:stretch/>
        </p:blipFill>
        <p:spPr>
          <a:xfrm>
            <a:off x="6208920" y="882360"/>
            <a:ext cx="5602320" cy="5417640"/>
          </a:xfrm>
          <a:prstGeom prst="rect">
            <a:avLst/>
          </a:prstGeom>
          <a:ln w="0">
            <a:noFill/>
          </a:ln>
        </p:spPr>
      </p:pic>
      <p:sp>
        <p:nvSpPr>
          <p:cNvPr id="121" name="TextBox 6"/>
          <p:cNvSpPr/>
          <p:nvPr/>
        </p:nvSpPr>
        <p:spPr>
          <a:xfrm>
            <a:off x="3583440" y="221400"/>
            <a:ext cx="41846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latin typeface="Times New Roman"/>
              </a:rPr>
              <a:t>CHECK DATA STRUCTURE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122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1376280" cy="1395360"/>
          </a:xfrm>
          <a:prstGeom prst="rect">
            <a:avLst/>
          </a:prstGeom>
          <a:ln w="0">
            <a:noFill/>
          </a:ln>
        </p:spPr>
      </p:pic>
      <p:pic>
        <p:nvPicPr>
          <p:cNvPr id="123" name="Picture 4" descr=""/>
          <p:cNvPicPr/>
          <p:nvPr/>
        </p:nvPicPr>
        <p:blipFill>
          <a:blip r:embed="rId3"/>
          <a:stretch/>
        </p:blipFill>
        <p:spPr>
          <a:xfrm>
            <a:off x="885600" y="676800"/>
            <a:ext cx="5774400" cy="5753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Sample EDA PPT (3)</Template>
  <TotalTime>1462</TotalTime>
  <Application>PPTXPresentationEditor/1.1.0.0$MacOSX_X86_64 LibreOffice_project/e114eadc50a9ff8d8c8a0567d6da8f454beeb84f</Application>
  <AppVersion>15.0000</AppVersion>
  <Words>1339</Words>
  <Paragraphs>124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2025-12-14T16:36:44Z</dcterms:created>
  <dc:creator>jakkoju vikas</dc:creator>
  <dc:description/>
  <dc:language>en-IN</dc:language>
  <cp:lastModifiedBy/>
  <dcterms:modified xsi:type="dcterms:W3CDTF">2026-01-09T21:41:41Z</dcterms:modified>
  <cp:revision>7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8</vt:i4>
  </property>
  <property fmtid="{D5CDD505-2E9C-101B-9397-08002B2CF9AE}" pid="3" name="PresentationFormat">
    <vt:lpwstr>Widescreen</vt:lpwstr>
  </property>
  <property fmtid="{D5CDD505-2E9C-101B-9397-08002B2CF9AE}" pid="4" name="Slides">
    <vt:i4>30</vt:i4>
  </property>
</Properties>
</file>